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7CD3-B765-4D3B-92AF-B1ECF84BA942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72B7-010A-402D-9ADD-09A2E021058F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925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7CD3-B765-4D3B-92AF-B1ECF84BA942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72B7-010A-402D-9ADD-09A2E0210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279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7CD3-B765-4D3B-92AF-B1ECF84BA942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72B7-010A-402D-9ADD-09A2E0210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254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7CD3-B765-4D3B-92AF-B1ECF84BA942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72B7-010A-402D-9ADD-09A2E0210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68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7CD3-B765-4D3B-92AF-B1ECF84BA942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72B7-010A-402D-9ADD-09A2E021058F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140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7CD3-B765-4D3B-92AF-B1ECF84BA942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72B7-010A-402D-9ADD-09A2E0210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445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7CD3-B765-4D3B-92AF-B1ECF84BA942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72B7-010A-402D-9ADD-09A2E0210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911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7CD3-B765-4D3B-92AF-B1ECF84BA942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72B7-010A-402D-9ADD-09A2E0210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578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7CD3-B765-4D3B-92AF-B1ECF84BA942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72B7-010A-402D-9ADD-09A2E0210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29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9CB7CD3-B765-4D3B-92AF-B1ECF84BA942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E172B7-010A-402D-9ADD-09A2E0210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565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7CD3-B765-4D3B-92AF-B1ECF84BA942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72B7-010A-402D-9ADD-09A2E0210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591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9CB7CD3-B765-4D3B-92AF-B1ECF84BA942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CE172B7-010A-402D-9ADD-09A2E021058F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64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369" y="634313"/>
            <a:ext cx="100995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центр «Песочная Бухта» – это современный лечебно-оздоровительный комплекс на берегу Черного моря в Севастополе.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объединяем в себе опыт высоко квалифицированных врачей, современные методики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высочайший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обслуживания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Лечебно-диагностическая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база Медицинского центра «Песочная бухта» позволяет обеспечить лечение множества заболеваний, особенно вызванных вредными и тяжелыми условиями труда, ослаблением иммунитета.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7923" y="4020063"/>
            <a:ext cx="10635049" cy="2530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оснащен современным оборудованием для:</a:t>
            </a:r>
          </a:p>
          <a:p>
            <a:pPr marL="91440" indent="-9144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лечения опорно-двигательного аппарата, остеохондроза, сколиоза, пяточных «шпор», грыж межпозвонкового диска, заболеваний суставов, восстановления пациентов, перенесших инсульт, после травм, разрывов мышц и связок; </a:t>
            </a:r>
          </a:p>
          <a:p>
            <a:pPr marL="91440" indent="-9144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ударно-волновой терапии, которая избавляет пациентов от болей в позвоночнике и суставах; </a:t>
            </a:r>
          </a:p>
          <a:p>
            <a:pPr marL="91440" indent="-9144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физиотерапевтического лечения;</a:t>
            </a:r>
          </a:p>
          <a:p>
            <a:pPr marL="91440" indent="-9144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грязелечения: проводятся грязевые аппликации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Сакскими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грязями, грязь изготавливается на «грязевой кухне» Медицинского центра;</a:t>
            </a:r>
          </a:p>
          <a:p>
            <a:pPr marL="91440" indent="-9144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бальнеотерапии: ручной душ массаж, гидромассажные ванны, ванный с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аэромассажем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хромотерапией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413" y="110337"/>
            <a:ext cx="1659543" cy="172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0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3625226"/>
              </p:ext>
            </p:extLst>
          </p:nvPr>
        </p:nvGraphicFramePr>
        <p:xfrm>
          <a:off x="429697" y="197709"/>
          <a:ext cx="4175255" cy="5898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Acrobat Document" r:id="rId3" imgW="5676900" imgH="8020050" progId="Acrobat.Document.11">
                  <p:embed/>
                </p:oleObj>
              </mc:Choice>
              <mc:Fallback>
                <p:oleObj name="Acrobat Document" r:id="rId3" imgW="5676900" imgH="802005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9697" y="197709"/>
                        <a:ext cx="4175255" cy="5898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09751" y="700217"/>
            <a:ext cx="5379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Время работы </a:t>
            </a:r>
            <a:r>
              <a:rPr lang="ru-RU" sz="2000" b="1" dirty="0"/>
              <a:t>с 8:00 до 21:00.</a:t>
            </a:r>
            <a:r>
              <a:rPr lang="ru-RU" sz="2000" dirty="0"/>
              <a:t> Последняя запись на процедуры в 20:00. Услуги оказываются по предварительной записи. </a:t>
            </a:r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r>
              <a:rPr lang="ru-RU" sz="2000" dirty="0" smtClean="0"/>
              <a:t>Возможны </a:t>
            </a:r>
            <a:r>
              <a:rPr lang="ru-RU" sz="2000" dirty="0"/>
              <a:t>противопоказания, необходима консультация специалиста.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059" y="65903"/>
            <a:ext cx="1659543" cy="172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2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492" y="280087"/>
            <a:ext cx="11673016" cy="93911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НАПРАВЛЕНИЯ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ОЗДОРОВЛЕНИЯ И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ЛЕЧЕНИЯ: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3820"/>
            <a:ext cx="10515600" cy="4351338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оздоровления и лечения для взрослых и детей включают лечебные и профилактические процедуры, а также консультации профильных врачей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 fontAlgn="base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опорно-двигательного аппарата (ортопедия и травматология)</a:t>
            </a:r>
          </a:p>
          <a:p>
            <a:pPr algn="ctr" fontAlgn="base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Неврология</a:t>
            </a:r>
          </a:p>
          <a:p>
            <a:pPr algn="ctr" fontAlgn="base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Дерматология</a:t>
            </a:r>
          </a:p>
          <a:p>
            <a:pPr algn="ctr" fontAlgn="base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Мануальная терапия</a:t>
            </a:r>
          </a:p>
          <a:p>
            <a:pPr algn="ctr" fontAlgn="base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Диетология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413" y="110337"/>
            <a:ext cx="1659543" cy="172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459" y="361975"/>
            <a:ext cx="10925690" cy="86424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оздоровления 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Антистресс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4956329"/>
              </p:ext>
            </p:extLst>
          </p:nvPr>
        </p:nvGraphicFramePr>
        <p:xfrm>
          <a:off x="6194855" y="1919415"/>
          <a:ext cx="5511371" cy="4209535"/>
        </p:xfrm>
        <a:graphic>
          <a:graphicData uri="http://schemas.openxmlformats.org/drawingml/2006/table">
            <a:tbl>
              <a:tblPr/>
              <a:tblGrid>
                <a:gridCol w="379755"/>
                <a:gridCol w="2148859"/>
                <a:gridCol w="1018473"/>
                <a:gridCol w="841136"/>
                <a:gridCol w="531755"/>
                <a:gridCol w="591393"/>
              </a:tblGrid>
              <a:tr h="437912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800" b="0" dirty="0">
                        <a:solidFill>
                          <a:srgbClr val="42322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процедуры</a:t>
                      </a:r>
                      <a:endParaRPr lang="ru-RU" sz="800" b="0" dirty="0">
                        <a:solidFill>
                          <a:srgbClr val="42322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Частота проведения</a:t>
                      </a:r>
                      <a:endParaRPr lang="ru-RU" sz="800" b="0">
                        <a:solidFill>
                          <a:srgbClr val="42322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дня/2 ночи</a:t>
                      </a:r>
                      <a:endParaRPr lang="ru-RU" sz="800" b="0">
                        <a:solidFill>
                          <a:srgbClr val="42322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дней</a:t>
                      </a:r>
                      <a:endParaRPr lang="ru-RU" sz="800" b="0">
                        <a:solidFill>
                          <a:srgbClr val="42322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дней</a:t>
                      </a:r>
                      <a:endParaRPr lang="ru-RU" sz="800" b="0" dirty="0">
                        <a:solidFill>
                          <a:srgbClr val="42322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2954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Консультация врача-терапевта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первый и предпоследний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932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ЭКГ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показаниям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634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Расслабляющий </a:t>
                      </a:r>
                      <a:r>
                        <a:rPr lang="ru-RU" sz="800" b="0" dirty="0" smtClean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массаж</a:t>
                      </a:r>
                      <a:endParaRPr lang="ru-RU" sz="800" b="0" dirty="0">
                        <a:solidFill>
                          <a:srgbClr val="42322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Ежедневно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505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 smtClean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Ванны (гидромассажные</a:t>
                      </a:r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жемчужные) или подводный душ-массаж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Через день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6107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Грязевые обертывания «Воротник»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Через день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6075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Кислородотерапия (кислородный коктейль – ежедневно по 400 мл)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Ежедневно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3600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Лечение водой – дорожка Кнейпа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Ежедневно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4821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Климатотерапия (морской воздух, солнечные ванны)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Ежедневно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346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Лечебная дозированная ходьба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Ежедневно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6867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Фитобар (коктейль здоровья/чай)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Ежедневно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6833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Стоимость, руб.</a:t>
                      </a:r>
                      <a:endParaRPr lang="ru-RU" sz="800" b="0">
                        <a:solidFill>
                          <a:srgbClr val="42322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75" marR="54775" marT="54775" marB="54775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8 670</a:t>
                      </a:r>
                      <a:endParaRPr lang="ru-RU" sz="800" b="0">
                        <a:solidFill>
                          <a:srgbClr val="42322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16 120</a:t>
                      </a:r>
                      <a:endParaRPr lang="ru-RU" sz="800" b="0">
                        <a:solidFill>
                          <a:srgbClr val="42322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25 087,5</a:t>
                      </a:r>
                      <a:endParaRPr lang="ru-RU" sz="800" b="0" dirty="0">
                        <a:solidFill>
                          <a:srgbClr val="42322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75" marR="54775" marT="54775" marB="54775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2465" y="1726701"/>
            <a:ext cx="5511113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Антистресс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специально разработана для устранения признаков и последствий стресса и депрессии. </a:t>
            </a:r>
          </a:p>
          <a:p>
            <a:pPr algn="ctr" fontAlgn="base">
              <a:buClr>
                <a:schemeClr val="accent1"/>
              </a:buClr>
              <a:buSzPct val="100000"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Показания:</a:t>
            </a:r>
          </a:p>
          <a:p>
            <a:pPr marL="91440" indent="-91440" fontAlgn="base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Длительное состояние усталости и стресса</a:t>
            </a:r>
          </a:p>
          <a:p>
            <a:pPr marL="91440" indent="-91440" fontAlgn="base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Ослабление иммунитета</a:t>
            </a:r>
          </a:p>
          <a:p>
            <a:pPr marL="91440" indent="-91440" fontAlgn="base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Нервное истощение</a:t>
            </a:r>
          </a:p>
          <a:p>
            <a:pPr marL="91440" indent="-91440" fontAlgn="base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эмоционального тонуса</a:t>
            </a:r>
          </a:p>
          <a:p>
            <a:pPr marL="91440" indent="-91440" fontAlgn="base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Депрессии</a:t>
            </a:r>
          </a:p>
          <a:p>
            <a:pPr marL="91440" indent="-91440" fontAlgn="base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Плохой сон и аппетит</a:t>
            </a:r>
          </a:p>
          <a:p>
            <a:pPr algn="ctr" fontAlgn="base">
              <a:buClr>
                <a:schemeClr val="accent1"/>
              </a:buClr>
              <a:buSzPct val="100000"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эффект:</a:t>
            </a:r>
          </a:p>
          <a:p>
            <a:pPr marL="91440" indent="-91440" fontAlgn="base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крепкий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</a:t>
            </a:r>
          </a:p>
          <a:p>
            <a:pPr marL="91440" indent="-91440" fontAlgn="base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Устранение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хронической усталости и головных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болей</a:t>
            </a:r>
          </a:p>
          <a:p>
            <a:pPr marL="91440" indent="-91440" fontAlgn="base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 и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работоспособности</a:t>
            </a:r>
          </a:p>
          <a:p>
            <a:pPr marL="91440" indent="-91440" fontAlgn="base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Нормализация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артериального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давления</a:t>
            </a:r>
          </a:p>
          <a:p>
            <a:pPr marL="91440" indent="-91440" fontAlgn="base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раздражительности и хорошее настроение.</a:t>
            </a:r>
          </a:p>
          <a:p>
            <a:pPr algn="ctr" fontAlgn="base">
              <a:buClr>
                <a:schemeClr val="accent1"/>
              </a:buClr>
              <a:buSzPct val="100000"/>
            </a:pPr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buClr>
                <a:schemeClr val="accent1"/>
              </a:buClr>
              <a:buSzPct val="100000"/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себе необходимо иметь:</a:t>
            </a:r>
          </a:p>
          <a:p>
            <a:pPr marL="91440" indent="-91440" fontAlgn="base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мочи и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крови;</a:t>
            </a:r>
          </a:p>
          <a:p>
            <a:pPr marL="91440" indent="-91440" fontAlgn="base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Флюорография.</a:t>
            </a:r>
          </a:p>
          <a:p>
            <a:pPr marL="91440" indent="-91440" fontAlgn="base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Выписка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амбулаторной карты или направление врача.</a:t>
            </a:r>
          </a:p>
          <a:p>
            <a:pPr marL="91440" indent="-91440" algn="ctr" fontAlgn="base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20000"/>
              </a:lnSpc>
              <a:buClr>
                <a:schemeClr val="accent1"/>
              </a:buClr>
              <a:buSzPct val="100000"/>
            </a:pPr>
            <a:r>
              <a: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дополнительных услуг, рекомендуемых сверх программы:</a:t>
            </a:r>
          </a:p>
          <a:p>
            <a:pPr marL="91440" indent="-91440"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 тренажерном зале;</a:t>
            </a:r>
          </a:p>
          <a:p>
            <a:pPr marL="91440" indent="-91440"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СПА центра (турецкая, финская бани);</a:t>
            </a:r>
          </a:p>
          <a:p>
            <a:pPr marL="91440" indent="-91440"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бассейна.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413" y="0"/>
            <a:ext cx="1659543" cy="172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0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5334" y="143301"/>
            <a:ext cx="7404169" cy="1440098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оздоровления «Здоровый позвоночник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021" y="1695566"/>
            <a:ext cx="5916827" cy="4863499"/>
          </a:xfrm>
        </p:spPr>
        <p:txBody>
          <a:bodyPr>
            <a:noAutofit/>
          </a:bodyPr>
          <a:lstStyle/>
          <a:p>
            <a:pPr algn="ctr" fontAlgn="base">
              <a:lnSpc>
                <a:spcPct val="10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улучшение осанки, увеличение объема движений в позвоночнике, обезболивающий эффект, улучшение сегментарного кровоснабжения, укрепление мышечного корсета позвоночника</a:t>
            </a:r>
          </a:p>
          <a:p>
            <a:pPr algn="ctr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Показания: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Остеохондроз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позвоночника, стойкий болевой синдром,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протрузии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грыжи в дисках позвонков.</a:t>
            </a:r>
          </a:p>
          <a:p>
            <a:pPr algn="ctr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Противопоказания и ограничения: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хронические в фазе обострения и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инфекционные;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Доброкачественные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злокачественные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новообразования;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Стенокардия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нарушение сердечного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ритма;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Беременность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эффект: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подвижность и возвращение к активному образу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жизни;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выраженного обезболивающего противовоспалительного</a:t>
            </a:r>
            <a:b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результата;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в приеме лекарственных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препаратов;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самочувствия.</a:t>
            </a:r>
          </a:p>
          <a:p>
            <a:pPr algn="ctr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себе необходимо иметь: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Биохимический и общий анализ крови и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мочи;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Электрокардиограмма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Флюорография;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Предыдущие результаты обследований: рентген-снимки, амбулаторная карта или выписка из неё.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дополнительных услуг, рекомендуемых сверх программы: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 тренажерном зале;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СПА центра (турецкая, финская бани);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бассейна.</a:t>
            </a:r>
          </a:p>
          <a:p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045663"/>
              </p:ext>
            </p:extLst>
          </p:nvPr>
        </p:nvGraphicFramePr>
        <p:xfrm>
          <a:off x="6367848" y="1797665"/>
          <a:ext cx="5593493" cy="4507100"/>
        </p:xfrm>
        <a:graphic>
          <a:graphicData uri="http://schemas.openxmlformats.org/drawingml/2006/table">
            <a:tbl>
              <a:tblPr/>
              <a:tblGrid>
                <a:gridCol w="294393"/>
                <a:gridCol w="2068939"/>
                <a:gridCol w="1553748"/>
                <a:gridCol w="729062"/>
                <a:gridCol w="477795"/>
                <a:gridCol w="469556"/>
              </a:tblGrid>
              <a:tr h="33275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процедуры</a:t>
                      </a:r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Частота проведения</a:t>
                      </a:r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дня/2 ночи</a:t>
                      </a:r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дней</a:t>
                      </a:r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дней</a:t>
                      </a:r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2140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Консультация врача-терапевта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первый и предпоследний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717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ЭКГ (по показаниям)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 раз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2140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Консультация врача ортопеда-травматолога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 раз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717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Массаж общий, 60 мин.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Ежедневно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2140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Грязевые обертывания (зональные – по показаниям)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Через день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684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Ванны (гидромассажные, жемчужные) или подводный душ-массаж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Через день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2140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Ударноволновая терапия или лазерная терапия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назначению врача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2140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Кислородотерапия (кислородный коктейль – ежедневно по 400 мл)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Ежедневно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717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Лечение водой – дорожка Кнейпа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Ежедневно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6913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Климатотерапия (морской воздух, солнечные ванны)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Ежедневно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6913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Лечебная дозированная ходьба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Ежедневно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6913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Фитобар (коктейль здоровья/чай)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Ежедневно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2140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ase"/>
                      <a:r>
                        <a:rPr lang="ru-RU" sz="800" b="1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Стоимость, руб.</a:t>
                      </a:r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11857,5</a:t>
                      </a:r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22720</a:t>
                      </a:r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37462</a:t>
                      </a:r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213" marR="36213" marT="36213" marB="36213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413" y="0"/>
            <a:ext cx="1659543" cy="172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0291" y="201463"/>
            <a:ext cx="9112122" cy="135990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оздоровления «Здоровая нервная система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26701"/>
            <a:ext cx="4887097" cy="4838786"/>
          </a:xfrm>
        </p:spPr>
        <p:txBody>
          <a:bodyPr>
            <a:normAutofit fontScale="55000" lnSpcReduction="20000"/>
          </a:bodyPr>
          <a:lstStyle/>
          <a:p>
            <a:pPr marL="0" indent="0" algn="ctr" fontAlgn="base">
              <a:buNone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Улучшение двигательных функций конечностей, чувствительности в пораженных зонах, устранение проявлений усталости и переутомления, улучшение общего состояния и сна.</a:t>
            </a:r>
          </a:p>
          <a:p>
            <a:pPr marL="0" indent="0" algn="ctr" fontAlgn="base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Показания: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заболевания периферической нервной системы.</a:t>
            </a:r>
          </a:p>
          <a:p>
            <a:pPr marL="0" indent="0" algn="ctr" fontAlgn="base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Противопоказания и ограничения: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хронические в фазе обострения 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инфекционные;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Доброкачественные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злокачественные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новообразования;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Стенокардия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нарушение сердечного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ритма;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Беременность.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эффект: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крепкий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хронической усталости и головных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болей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 и работоспособности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себе необходимо иметь: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иохимический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общий анализ крови 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мочи;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Электрокардиограмма;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Флюорография;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Предыдущие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обследований: рентген-снимки, амбулаторная карта или выписка из неё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дополнительных услуг, рекомендуемых сверх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тренажерном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зале;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 центра (турецкая, финская бани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428278"/>
              </p:ext>
            </p:extLst>
          </p:nvPr>
        </p:nvGraphicFramePr>
        <p:xfrm>
          <a:off x="6137362" y="1780475"/>
          <a:ext cx="5699504" cy="4245962"/>
        </p:xfrm>
        <a:graphic>
          <a:graphicData uri="http://schemas.openxmlformats.org/drawingml/2006/table">
            <a:tbl>
              <a:tblPr/>
              <a:tblGrid>
                <a:gridCol w="264478"/>
                <a:gridCol w="2657985"/>
                <a:gridCol w="1197286"/>
                <a:gridCol w="620506"/>
                <a:gridCol w="478095"/>
                <a:gridCol w="481154"/>
              </a:tblGrid>
              <a:tr h="425830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 dirty="0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№</a:t>
                      </a:r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Наименование процедуры</a:t>
                      </a:r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 dirty="0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Частота проведения</a:t>
                      </a:r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3 дня/2 ночи</a:t>
                      </a:r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7 дней</a:t>
                      </a:r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14 дней</a:t>
                      </a:r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2337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1.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Консультация врача-терапевта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День первый и предпоследний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2 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7171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2.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ЭКГ (по показаниям)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Каждые 4-5 дней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2 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615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3.  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Консультация врача-невролога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Один-два раза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2 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5225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4.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Массаж сегментарный (1 зона)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10 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727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5.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Ванны (гидромассажные, жемчужные) или подводный душ-массаж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Через день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2 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5 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844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6.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Физиотерапевтические процедуры(лазеротерапия)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5 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726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7.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Кислородотерапия (кислородный коктейль – ежедневно по 400 мл)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14 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064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8.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Лечение водой – дорожка Кнейпа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14 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025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9.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Климатотерапия (морской воздух, солнечные ванны)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14 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8447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10.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Лечебная дозированная ходьба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14 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7122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11.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Фитобар (коктейль здоровья/чай)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14 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1217">
                <a:tc gridSpan="3">
                  <a:txBody>
                    <a:bodyPr/>
                    <a:lstStyle/>
                    <a:p>
                      <a:pPr algn="r" fontAlgn="base"/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  <a:r>
                        <a:rPr lang="ru-RU" sz="8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Стоимость, руб.</a:t>
                      </a:r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9 010</a:t>
                      </a:r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16 880</a:t>
                      </a:r>
                      <a:r>
                        <a:rPr lang="ru-RU" sz="8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b="1" dirty="0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23 325</a:t>
                      </a:r>
                      <a:r>
                        <a:rPr lang="ru-RU" sz="8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2328" marR="42328" marT="42328" marB="42328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37362" y="1449817"/>
            <a:ext cx="146365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413" y="0"/>
            <a:ext cx="1659543" cy="172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4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оздоровления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Здоровая кожа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5612028" cy="4566937"/>
          </a:xfrm>
        </p:spPr>
        <p:txBody>
          <a:bodyPr>
            <a:normAutofit fontScale="55000" lnSpcReduction="20000"/>
          </a:bodyPr>
          <a:lstStyle/>
          <a:p>
            <a:pPr algn="ctr" fontAlgn="base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эффективная профилактика и комплексное лечение широкого спектра кожных заболеваний, улучшение состояния кожных покровов, уменьшение частоты рецидивов кожных заболеваний</a:t>
            </a:r>
          </a:p>
          <a:p>
            <a:pPr algn="ctr" fontAlgn="base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Показания: 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псориазе, нейродермитах,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атопических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дерматитах, экзематозных дерматитах, хронической крапивнице, эритеме и других болезнях кожи.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Противопоказания и ограничения: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 хронические в фазе обострения и 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инфекционные;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Доброкачественные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 и злокачественные 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новообразования;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Стенокардия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 нарушение сердечного 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ритма;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Беременность.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Грибковые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гнойничковые заболевания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кожи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болезни кожи в острой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стадии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эффект: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Санаторное лечение псориаза, дерматита и других болезней кожи позволяет в большинстве случаев избавиться от всех симптомов при хроническом заболевании, значительно улучшить качество жизни. При повторных курсах лечения результаты терапии дерматозов улучшаются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себе необходимо иметь: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Биохимический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общий анализ крови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мочи;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Электрокардиограмма;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Флюорография;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дополнительных услуг, рекомендуемых сверх программы: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тренажерном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зале,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 центра (турецкая, финская бани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66795"/>
              </p:ext>
            </p:extLst>
          </p:nvPr>
        </p:nvGraphicFramePr>
        <p:xfrm>
          <a:off x="6527867" y="1825624"/>
          <a:ext cx="5528828" cy="4135416"/>
        </p:xfrm>
        <a:graphic>
          <a:graphicData uri="http://schemas.openxmlformats.org/drawingml/2006/table">
            <a:tbl>
              <a:tblPr/>
              <a:tblGrid>
                <a:gridCol w="284825"/>
                <a:gridCol w="2529016"/>
                <a:gridCol w="1070919"/>
                <a:gridCol w="494270"/>
                <a:gridCol w="494270"/>
                <a:gridCol w="655528"/>
              </a:tblGrid>
              <a:tr h="662203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 dirty="0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№</a:t>
                      </a:r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 dirty="0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Наименование процедуры</a:t>
                      </a:r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Частота проведения</a:t>
                      </a:r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3 дня/2 ночи</a:t>
                      </a:r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7 дней</a:t>
                      </a:r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14 дней</a:t>
                      </a:r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6520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1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Консультация врача-терапевта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День первый и предпоследний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06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2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ЭКГ (по показаниям)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Каждые 4-5 дней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2 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06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3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Консультация врача-дерматолога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Один-три раза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2 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06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4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Ванны (</a:t>
                      </a:r>
                      <a:r>
                        <a:rPr lang="ru-RU" sz="900" b="0" dirty="0" smtClean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солевые / </a:t>
                      </a:r>
                      <a:r>
                        <a:rPr lang="ru-RU" sz="900" b="0" dirty="0" err="1" smtClean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йодобромные</a:t>
                      </a:r>
                      <a:r>
                        <a:rPr lang="ru-RU" sz="900" b="0" dirty="0" smtClean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 / с </a:t>
                      </a:r>
                      <a:r>
                        <a:rPr lang="ru-RU" sz="900" b="0" dirty="0" err="1" smtClean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бишофитом</a:t>
                      </a:r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) 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Через день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2 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4 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6520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5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Грязевые обертывания (зональные – по показаниям)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Через день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06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6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Лазеротерапия (зонально)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Через день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4 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6520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7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0" dirty="0" err="1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Кислородотерапия</a:t>
                      </a:r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(кислородный коктейль – ежедневно по 400 мл)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14 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6520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8 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Климатотерапия (морской воздух, солнечные ванны)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14 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06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9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Лечебная дозированная ходьба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14 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0075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10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Фитобар (коктейль здоровья/чай)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14 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0844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ase"/>
                      <a:r>
                        <a:rPr lang="ru-RU" sz="9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Стоимость, руб.</a:t>
                      </a:r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5 525</a:t>
                      </a:r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11 000</a:t>
                      </a:r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 dirty="0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17 887,5</a:t>
                      </a:r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49809" marR="49809" marT="49809" marB="49809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791" y="0"/>
            <a:ext cx="1659543" cy="172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9377511" cy="144009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оздоровления «Здоровое дыхание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364892" cy="4599889"/>
          </a:xfrm>
        </p:spPr>
        <p:txBody>
          <a:bodyPr>
            <a:normAutofit fontScale="55000" lnSpcReduction="20000"/>
          </a:bodyPr>
          <a:lstStyle/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профилактика возникновения рецидива болезни.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Показания: Хронический бронхит, хронический трахеит,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трахеобронхит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хроническая пневмония в период ремиссии, последствия после пневмоний, бронхиальная астма легкой степени, хронические ринит, синусит, фарингит, тонзиллит, ларингит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Противопоказания и ограничения: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хронические в фазе обострения 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инфекционные;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Доброкачественные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злокачественные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новообразования;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Стенокардия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нарушение сердечного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ритма;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Беременность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эффект: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состояния, настроения, общего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самочувствия;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отсутствие кашля, приступов удушья, выделений мокроты, отдышки, чувства, дискомфорта в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груди;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частоты и дозы использования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бронхолитиков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жизненной ёмкости лёгких, показателей функции внешнего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дыхания;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показаний функциональных и лабораторных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самочувствия, укрепление местного и общего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иммунитета;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трудоспособности.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себе необходимо иметь: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1.Биохимический и общий анализ крови и мочи;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2.Электрокардиограмма;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3.Флюорография;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4.Предыдущие результаты обследований: рентген-снимки, амбулаторная карта или выписка из неё.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058255"/>
              </p:ext>
            </p:extLst>
          </p:nvPr>
        </p:nvGraphicFramePr>
        <p:xfrm>
          <a:off x="6353602" y="1814212"/>
          <a:ext cx="5525360" cy="4351336"/>
        </p:xfrm>
        <a:graphic>
          <a:graphicData uri="http://schemas.openxmlformats.org/drawingml/2006/table">
            <a:tbl>
              <a:tblPr/>
              <a:tblGrid>
                <a:gridCol w="230931"/>
                <a:gridCol w="1955544"/>
                <a:gridCol w="1744266"/>
                <a:gridCol w="614316"/>
                <a:gridCol w="466638"/>
                <a:gridCol w="513665"/>
              </a:tblGrid>
              <a:tr h="38093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 dirty="0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№</a:t>
                      </a:r>
                      <a:endParaRPr lang="ru-RU" sz="900" b="0" dirty="0">
                        <a:solidFill>
                          <a:srgbClr val="423227"/>
                        </a:solidFill>
                        <a:effectLst/>
                        <a:latin typeface="MyriadPro-Regular"/>
                      </a:endParaRP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Наименование процедуры</a:t>
                      </a:r>
                      <a:endParaRPr lang="ru-RU" sz="900" b="0">
                        <a:solidFill>
                          <a:srgbClr val="423227"/>
                        </a:solidFill>
                        <a:effectLst/>
                        <a:latin typeface="MyriadPro-Regular"/>
                      </a:endParaRP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Частота проведения</a:t>
                      </a:r>
                      <a:endParaRPr lang="ru-RU" sz="900" b="0">
                        <a:solidFill>
                          <a:srgbClr val="423227"/>
                        </a:solidFill>
                        <a:effectLst/>
                        <a:latin typeface="MyriadPro-Regular"/>
                      </a:endParaRP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3 дня/2 ночи</a:t>
                      </a:r>
                      <a:endParaRPr lang="ru-RU" sz="900" b="0">
                        <a:solidFill>
                          <a:srgbClr val="423227"/>
                        </a:solidFill>
                        <a:effectLst/>
                        <a:latin typeface="MyriadPro-Regular"/>
                      </a:endParaRP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7 дней</a:t>
                      </a:r>
                      <a:endParaRPr lang="ru-RU" sz="900" b="0">
                        <a:solidFill>
                          <a:srgbClr val="423227"/>
                        </a:solidFill>
                        <a:effectLst/>
                        <a:latin typeface="MyriadPro-Regular"/>
                      </a:endParaRP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14 дней</a:t>
                      </a:r>
                      <a:endParaRPr lang="ru-RU" sz="900" b="0">
                        <a:solidFill>
                          <a:srgbClr val="423227"/>
                        </a:solidFill>
                        <a:effectLst/>
                        <a:latin typeface="MyriadPro-Regular"/>
                      </a:endParaRP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093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Консультация врача-терапевта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День первый и предпоследний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2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904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2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ЭКГ (по показаниям)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Каждые 4-5 дней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2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904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Спирометрия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Один-два раза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2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093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4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Консультация врача-физиотерапевта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Один-два раза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2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904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5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Массаж сегментарный (1 зона)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10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2720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6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Физиотерапевтические процедуры (ингаляции)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5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2720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Кислородотерапия (кислородный коктейль – ежедневно по 400 мл)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14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904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8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Лечение водой – дорожка Кнейпа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14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2720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9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Климатотерапия (морской воздух, солнечные ванны)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14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904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10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Лечебная дозированная ходьба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14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904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11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Фитобар (коктейль здоровья/чай)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14</a:t>
                      </a: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0938">
                <a:tc gridSpan="3">
                  <a:txBody>
                    <a:bodyPr/>
                    <a:lstStyle/>
                    <a:p>
                      <a:pPr algn="r" fontAlgn="base"/>
                      <a:r>
                        <a:rPr lang="ru-RU" sz="9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Окончательная цена, руб.</a:t>
                      </a:r>
                      <a:endParaRPr lang="ru-RU" sz="900" b="0">
                        <a:solidFill>
                          <a:srgbClr val="423227"/>
                        </a:solidFill>
                        <a:effectLst/>
                        <a:latin typeface="MyriadPro-Regular"/>
                      </a:endParaRP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7 735</a:t>
                      </a:r>
                      <a:endParaRPr lang="ru-RU" sz="900" b="0">
                        <a:solidFill>
                          <a:srgbClr val="423227"/>
                        </a:solidFill>
                        <a:effectLst/>
                        <a:latin typeface="MyriadPro-Regular"/>
                      </a:endParaRP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15 385</a:t>
                      </a:r>
                      <a:endParaRPr lang="ru-RU" sz="900" b="0">
                        <a:solidFill>
                          <a:srgbClr val="423227"/>
                        </a:solidFill>
                        <a:effectLst/>
                        <a:latin typeface="MyriadPro-Regular"/>
                      </a:endParaRP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 dirty="0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19 950</a:t>
                      </a:r>
                      <a:endParaRPr lang="ru-RU" sz="900" b="0" dirty="0">
                        <a:solidFill>
                          <a:srgbClr val="423227"/>
                        </a:solidFill>
                        <a:effectLst/>
                        <a:latin typeface="MyriadPro-Regular"/>
                      </a:endParaRPr>
                    </a:p>
                  </a:txBody>
                  <a:tcPr marL="49090" marR="49090" marT="49090" marB="4909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791" y="0"/>
            <a:ext cx="1659543" cy="172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9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5561" y="429422"/>
            <a:ext cx="9377511" cy="831198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«Снижение веса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042"/>
            <a:ext cx="6518189" cy="4814072"/>
          </a:xfrm>
        </p:spPr>
        <p:txBody>
          <a:bodyPr>
            <a:normAutofit fontScale="55000" lnSpcReduction="20000"/>
          </a:bodyPr>
          <a:lstStyle/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веса, повышение тонуса мышц и их укрепление,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детоксикация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желудочно-кишечного тракта, диетические рекомендации, обучение здоровому образу жизни укреплению мышечного корсета, моделированию фигуры, повышению толерантности к физической нагрузке.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 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избыточный вес или ожирение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Противопоказания и ограничения: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 хронические в фазе обострения и инфекционные;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Доброкачественные и злокачественные новообразования;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Стенокардия, нарушение сердечного ритма;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Беременность.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эффект: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общего состояния, настроения, общего самочувствия;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объемов подкожного жира;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к здоровому образу жизни;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обмена веществ и работы эндокринной системы;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подтянутая кожа;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естественное снижение веса;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трудоспособности.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себе необходимо иметь: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Биохимический и общий анализ крови и мочи;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Электрокардиограмма;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Флюорография.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услуг, рекомендуемых сверх программы: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 тренажерном зале;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СПА-центра (турецкая, финская бани);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бассейна.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758985"/>
              </p:ext>
            </p:extLst>
          </p:nvPr>
        </p:nvGraphicFramePr>
        <p:xfrm>
          <a:off x="7628889" y="1787611"/>
          <a:ext cx="4357164" cy="4523277"/>
        </p:xfrm>
        <a:graphic>
          <a:graphicData uri="http://schemas.openxmlformats.org/drawingml/2006/table">
            <a:tbl>
              <a:tblPr/>
              <a:tblGrid>
                <a:gridCol w="411241"/>
                <a:gridCol w="1622854"/>
                <a:gridCol w="848497"/>
                <a:gridCol w="461319"/>
                <a:gridCol w="486032"/>
                <a:gridCol w="527221"/>
              </a:tblGrid>
              <a:tr h="378940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 dirty="0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№</a:t>
                      </a:r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 dirty="0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Наименование процедуры</a:t>
                      </a:r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Частота проведения</a:t>
                      </a:r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3 дня/2 ночи</a:t>
                      </a:r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 dirty="0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7 дней</a:t>
                      </a:r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 dirty="0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14 дней</a:t>
                      </a:r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9514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Консультация врача-терапевта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2 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293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2 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ЭКГ (по показаниям)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Каждые 4-5 дней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2 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051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Консультация врача-диетолога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2 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3187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4 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Ванны (гидромассажные, жемчужные) или подводный душ-массаж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Через день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051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5 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Массаж коррекционный (60 мин.)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Через день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2 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4 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580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6 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Обертывания (солевые/ водорослевые)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Через день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5326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Кислородотерапия (кислородный коктейль – ежедневно по 400 мл)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14 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909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8 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Климатотерапия (морской воздух, солнечные ванны)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14 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051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9 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Лечебная дозированная ходьба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14 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645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10 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 err="1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Фитобар</a:t>
                      </a:r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(коктейль здоровья/чай)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Ежедневно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3 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7 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14 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1534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ase"/>
                      <a:r>
                        <a:rPr lang="ru-RU" sz="9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Цена, руб.</a:t>
                      </a:r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11 475</a:t>
                      </a:r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24 560</a:t>
                      </a:r>
                      <a:r>
                        <a:rPr lang="ru-RU" sz="900" b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 dirty="0">
                          <a:solidFill>
                            <a:srgbClr val="423227"/>
                          </a:solidFill>
                          <a:effectLst/>
                          <a:latin typeface="inherit"/>
                        </a:rPr>
                        <a:t>45 525</a:t>
                      </a:r>
                      <a:r>
                        <a:rPr lang="ru-RU" sz="900" b="0" dirty="0">
                          <a:solidFill>
                            <a:srgbClr val="423227"/>
                          </a:solidFill>
                          <a:effectLst/>
                          <a:latin typeface="MyriadPro-Regular"/>
                        </a:rPr>
                        <a:t> </a:t>
                      </a:r>
                    </a:p>
                  </a:txBody>
                  <a:tcPr marL="30626" marR="30626" marT="30626" marB="30626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784940" y="136752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791" y="0"/>
            <a:ext cx="1659543" cy="172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4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18918"/>
            <a:ext cx="10058400" cy="8888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«Здоровые суставы»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791" y="0"/>
            <a:ext cx="1659543" cy="1726701"/>
          </a:xfrm>
          <a:prstGeom prst="rect">
            <a:avLst/>
          </a:prstGeom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38200" y="1690042"/>
            <a:ext cx="6518189" cy="4814072"/>
          </a:xfrm>
        </p:spPr>
        <p:txBody>
          <a:bodyPr>
            <a:normAutofit fontScale="32500" lnSpcReduction="20000"/>
          </a:bodyPr>
          <a:lstStyle/>
          <a:p>
            <a:pPr marL="0" indent="0"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«Здоровые суставы» — лечение суставов, восстановление функции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опорно-двигательного аппарата и сохранение его здоровье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Показания: 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Воспалительные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заболевания: артриты (включая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псориатические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полиартриты,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синовииты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бурситы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тендовагиниты,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миозиты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фибромиозиты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Дегенеративно-дистрофические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проблемы: деформирующий артроз, подагра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Последствия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переломов.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Противопоказания и ограничения: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Заболевания: хронические в фазе обострения и инфекционные;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Доброкачественные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злокачественные новообразования;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тенокардия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нарушение сердечного ритма;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Беременность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эффект: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подвижность и возвращение к активному образу жизни;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выраженного обезболивающего противовоспалительного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Замедление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разрушение хряща, что позволит избежать хирургического лечения;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в приеме лекарственных препаратов;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самочувствия.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себе необходимо иметь: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себе необходимо иметь: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Биохимический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общий анализ крови и мочи;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Электрокардиограмма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Флюорография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Предыдущие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обследований: рентген-снимки, амбулаторная карта или выписка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неё.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услуг, рекомендуемых сверх программы: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 тренажерном зале;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СПА-центра (турецкая, финская бани);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бассейна.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558355"/>
              </p:ext>
            </p:extLst>
          </p:nvPr>
        </p:nvGraphicFramePr>
        <p:xfrm>
          <a:off x="6837407" y="1827975"/>
          <a:ext cx="5074509" cy="4042369"/>
        </p:xfrm>
        <a:graphic>
          <a:graphicData uri="http://schemas.openxmlformats.org/drawingml/2006/table">
            <a:tbl>
              <a:tblPr/>
              <a:tblGrid>
                <a:gridCol w="321274"/>
                <a:gridCol w="2199503"/>
                <a:gridCol w="1029730"/>
                <a:gridCol w="506790"/>
                <a:gridCol w="508606"/>
                <a:gridCol w="508606"/>
              </a:tblGrid>
              <a:tr h="292062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 dirty="0">
                          <a:effectLst/>
                          <a:latin typeface="inherit"/>
                        </a:rPr>
                        <a:t>№</a:t>
                      </a:r>
                      <a:endParaRPr lang="ru-RU" sz="900" dirty="0">
                        <a:effectLst/>
                      </a:endParaRP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 dirty="0">
                          <a:effectLst/>
                          <a:latin typeface="inherit"/>
                        </a:rPr>
                        <a:t>Наименование процедуры</a:t>
                      </a:r>
                      <a:endParaRPr lang="ru-RU" sz="900" dirty="0">
                        <a:effectLst/>
                      </a:endParaRP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>
                          <a:effectLst/>
                          <a:latin typeface="inherit"/>
                        </a:rPr>
                        <a:t>Частота проведения</a:t>
                      </a:r>
                      <a:endParaRPr lang="ru-RU" sz="900">
                        <a:effectLst/>
                      </a:endParaRP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>
                          <a:effectLst/>
                          <a:latin typeface="inherit"/>
                        </a:rPr>
                        <a:t>3 дня/2 ночи</a:t>
                      </a:r>
                      <a:endParaRPr lang="ru-RU" sz="900">
                        <a:effectLst/>
                      </a:endParaRP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>
                          <a:effectLst/>
                          <a:latin typeface="inherit"/>
                        </a:rPr>
                        <a:t>7 дней</a:t>
                      </a:r>
                      <a:endParaRPr lang="ru-RU" sz="900">
                        <a:effectLst/>
                      </a:endParaRP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>
                          <a:effectLst/>
                          <a:latin typeface="inherit"/>
                        </a:rPr>
                        <a:t>14 дней</a:t>
                      </a:r>
                      <a:endParaRPr lang="ru-RU" sz="900">
                        <a:effectLst/>
                      </a:endParaRP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4795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1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900" dirty="0">
                          <a:effectLst/>
                        </a:rPr>
                        <a:t>Консультация врача-терапевта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dirty="0">
                          <a:effectLst/>
                        </a:rPr>
                        <a:t>День первый и предпоследний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1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2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3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5082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2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900" dirty="0">
                          <a:effectLst/>
                        </a:rPr>
                        <a:t>ЭКГ (по показаниям)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Один раз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1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1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1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2111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3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900" dirty="0">
                          <a:effectLst/>
                        </a:rPr>
                        <a:t>Консультация врача ортопеда-травматолога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День первый и предпоследний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dirty="0">
                          <a:effectLst/>
                        </a:rPr>
                        <a:t>1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2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3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7425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4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900" dirty="0">
                          <a:effectLst/>
                        </a:rPr>
                        <a:t>Массаж сегментарный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Ежедневно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3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5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7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6405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5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900" dirty="0">
                          <a:effectLst/>
                        </a:rPr>
                        <a:t>Ванны (гидромассажные, жемчужные) или грязевые обертывания (зональные – по показаниям)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dirty="0">
                          <a:effectLst/>
                        </a:rPr>
                        <a:t>Через день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dirty="0">
                          <a:effectLst/>
                        </a:rPr>
                        <a:t>1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3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7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2111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6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900">
                          <a:effectLst/>
                        </a:rPr>
                        <a:t>Ударноволновая терапия или лазерная терапия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dirty="0">
                          <a:effectLst/>
                        </a:rPr>
                        <a:t>По назначению врача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dirty="0">
                          <a:effectLst/>
                        </a:rPr>
                        <a:t>1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dirty="0">
                          <a:effectLst/>
                        </a:rPr>
                        <a:t>3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5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5770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7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900" dirty="0" err="1">
                          <a:effectLst/>
                        </a:rPr>
                        <a:t>Кислородотерапия</a:t>
                      </a:r>
                      <a:r>
                        <a:rPr lang="ru-RU" sz="900" dirty="0">
                          <a:effectLst/>
                        </a:rPr>
                        <a:t> (кислородный коктейль – ежедневно по 400мл)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dirty="0">
                          <a:effectLst/>
                        </a:rPr>
                        <a:t>Ежедневно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dirty="0">
                          <a:effectLst/>
                        </a:rPr>
                        <a:t>3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dirty="0">
                          <a:effectLst/>
                        </a:rPr>
                        <a:t>7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14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976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8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900">
                          <a:effectLst/>
                        </a:rPr>
                        <a:t>Лечение водой- дорожка Кнейпа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Ежедневно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dirty="0">
                          <a:effectLst/>
                        </a:rPr>
                        <a:t>3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dirty="0">
                          <a:effectLst/>
                        </a:rPr>
                        <a:t>7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dirty="0">
                          <a:effectLst/>
                        </a:rPr>
                        <a:t>14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2784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9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900">
                          <a:effectLst/>
                        </a:rPr>
                        <a:t>Климатотерапия (морской воздух, солнечные ванны)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Ежедневно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dirty="0">
                          <a:effectLst/>
                        </a:rPr>
                        <a:t>3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dirty="0">
                          <a:effectLst/>
                        </a:rPr>
                        <a:t>7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dirty="0">
                          <a:effectLst/>
                        </a:rPr>
                        <a:t>14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7425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10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900">
                          <a:effectLst/>
                        </a:rPr>
                        <a:t>Лечебная дозировання ходьба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Ежедневно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3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7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dirty="0">
                          <a:effectLst/>
                        </a:rPr>
                        <a:t>14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6845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11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900">
                          <a:effectLst/>
                        </a:rPr>
                        <a:t>Фитобар (коктейль здоровья/чай)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Ежедневно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3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7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dirty="0">
                          <a:effectLst/>
                        </a:rPr>
                        <a:t>14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7425">
                <a:tc>
                  <a:txBody>
                    <a:bodyPr/>
                    <a:lstStyle/>
                    <a:p>
                      <a:pPr algn="ctr" fontAlgn="base"/>
                      <a:endParaRPr lang="ru-RU" sz="900">
                        <a:effectLst/>
                      </a:endParaRP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</a:rPr>
                        <a:t>Цена, руб.</a:t>
                      </a:r>
                      <a:endParaRPr lang="ru-RU" sz="900" dirty="0">
                        <a:effectLst/>
                      </a:endParaRP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>
                        <a:effectLst/>
                      </a:endParaRP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8415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effectLst/>
                        </a:rPr>
                        <a:t>15920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dirty="0">
                          <a:effectLst/>
                        </a:rPr>
                        <a:t>26625</a:t>
                      </a:r>
                    </a:p>
                  </a:txBody>
                  <a:tcPr marL="19750" marR="19750" marT="19750" marB="19750" anchor="ctr">
                    <a:lnL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3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616827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48</TotalTime>
  <Words>1342</Words>
  <Application>Microsoft Office PowerPoint</Application>
  <PresentationFormat>Широкоэкранный</PresentationFormat>
  <Paragraphs>719</Paragraphs>
  <Slides>10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inherit</vt:lpstr>
      <vt:lpstr>MyriadPro-Regular</vt:lpstr>
      <vt:lpstr>Times New Roman</vt:lpstr>
      <vt:lpstr>Ретро</vt:lpstr>
      <vt:lpstr>Acrobat Document</vt:lpstr>
      <vt:lpstr>Презентация PowerPoint</vt:lpstr>
      <vt:lpstr>НАПРАВЛЕНИЯ ОЗДОРОВЛЕНИЯ И ЛЕЧЕНИЯ:</vt:lpstr>
      <vt:lpstr>Программа оздоровления "Антистресс"</vt:lpstr>
      <vt:lpstr>Программа оздоровления «Здоровый позвоночник»</vt:lpstr>
      <vt:lpstr>Программа оздоровления «Здоровая нервная система»</vt:lpstr>
      <vt:lpstr>Программа оздоровления  «Здоровая кожа»</vt:lpstr>
      <vt:lpstr>Программа оздоровления «Здоровое дыхание»</vt:lpstr>
      <vt:lpstr>Программа «Снижение веса»</vt:lpstr>
      <vt:lpstr>Программа «Здоровые суставы»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MarketBoss</dc:creator>
  <cp:lastModifiedBy>MarketBoss</cp:lastModifiedBy>
  <cp:revision>7</cp:revision>
  <dcterms:created xsi:type="dcterms:W3CDTF">2020-08-19T12:40:34Z</dcterms:created>
  <dcterms:modified xsi:type="dcterms:W3CDTF">2020-08-24T12:14:31Z</dcterms:modified>
</cp:coreProperties>
</file>